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1.jpg" ContentType="image/jpeg"/>
  <Override PartName="/ppt/media/image17.jpg" ContentType="image/jpeg"/>
  <Override PartName="/ppt/media/image18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1.jpg" ContentType="image/jpeg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59" r:id="rId6"/>
    <p:sldId id="264" r:id="rId7"/>
    <p:sldId id="267" r:id="rId8"/>
    <p:sldId id="260" r:id="rId9"/>
    <p:sldId id="261" r:id="rId10"/>
    <p:sldId id="262" r:id="rId11"/>
    <p:sldId id="265" r:id="rId12"/>
    <p:sldId id="268" r:id="rId13"/>
    <p:sldId id="269" r:id="rId14"/>
    <p:sldId id="270" r:id="rId15"/>
    <p:sldId id="263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4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005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75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sv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86506" y="727411"/>
            <a:ext cx="652081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Services Cognitifs Azure et OCR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6319599" y="445079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975764" y="7507367"/>
            <a:ext cx="169068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by yahya Darwish</a:t>
            </a:r>
            <a:endParaRPr lang="en-US" sz="2187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5548965-04E5-8FB0-A6EC-98BFD5BC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129999"/>
            <a:ext cx="7772400" cy="39402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678662"/>
            <a:ext cx="56998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Affichage des Résultats OCR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817376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50040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Conception Responsive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484495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Affichage adaptatif des résultats OCR pour une expérience utilisateur optimale sur tous les appareils.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2817376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50040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Accessibilité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484495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Prise en compte de l'accessibilité pour une expérience inclusive.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2817376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500419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Comparaison Visuelle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484614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Affichage du texte OCR à côté de l'image d'origine pour une meilleure compréhension.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545A8A-D148-DD36-6705-4C561B4B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20"/>
          <a:stretch/>
        </p:blipFill>
        <p:spPr>
          <a:xfrm>
            <a:off x="1" y="0"/>
            <a:ext cx="14630400" cy="123837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547B9C-DBC7-2C01-2CFD-9067F0985AA3}"/>
              </a:ext>
            </a:extLst>
          </p:cNvPr>
          <p:cNvSpPr txBox="1"/>
          <p:nvPr/>
        </p:nvSpPr>
        <p:spPr>
          <a:xfrm>
            <a:off x="810322" y="1640416"/>
            <a:ext cx="24681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Monitoring</a:t>
            </a:r>
            <a:endParaRPr lang="fr-FR" sz="4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E60DF3-FE80-DCFB-2DED-1B160C46B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704" y="2750348"/>
            <a:ext cx="7772400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7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1772814-7856-7417-93D6-4A33EFA9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535" y="247134"/>
            <a:ext cx="7772400" cy="62179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CF60CC5-B755-E11F-D9F6-EBB5BB4A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2876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4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E3DDD3D-504B-C213-0A1A-E6B7D3A4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19" y="815546"/>
            <a:ext cx="7772400" cy="46634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BB4FFCA-C13A-0015-1F3C-996CCE91E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9049" y="815546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FB02DCA-767D-1998-7991-A7C265BC4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103" y="4343400"/>
            <a:ext cx="7772400" cy="38862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B5D9143-2714-E8F7-F1B9-2C0AA3EC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03" y="123568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47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4996" y="-577613"/>
            <a:ext cx="3657600" cy="94264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Défis et Solutions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Qualité d'Image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Prétraitement des images pour améliorer la qualité des résultats OCR.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Support Linguistique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Sélection du modèle OCR Azure le plus adapté à la langue du texte.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Textes Longs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Gestion efficace de l'affichage de texte volumineux sur la page web.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053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390"/>
            <a:ext cx="14630400" cy="26662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67161" y="3252787"/>
            <a:ext cx="1138167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49"/>
              </a:lnSpc>
              <a:buNone/>
            </a:pPr>
            <a:r>
              <a:rPr lang="en-US" sz="41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Services Cognitifs Azure et API de Vision par </a:t>
            </a:r>
            <a:r>
              <a:rPr lang="en-US" sz="4199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Ordinateur</a:t>
            </a:r>
            <a:endParaRPr lang="en-US" sz="4199" dirty="0"/>
          </a:p>
        </p:txBody>
      </p:sp>
      <p:sp>
        <p:nvSpPr>
          <p:cNvPr id="6" name="Shape 3"/>
          <p:cNvSpPr/>
          <p:nvPr/>
        </p:nvSpPr>
        <p:spPr>
          <a:xfrm>
            <a:off x="2547104" y="5072301"/>
            <a:ext cx="479941" cy="479941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728913" y="5112306"/>
            <a:ext cx="11620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51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519" dirty="0"/>
          </a:p>
        </p:txBody>
      </p:sp>
      <p:sp>
        <p:nvSpPr>
          <p:cNvPr id="8" name="Text 5"/>
          <p:cNvSpPr/>
          <p:nvPr/>
        </p:nvSpPr>
        <p:spPr>
          <a:xfrm>
            <a:off x="3240286" y="5145643"/>
            <a:ext cx="2343388" cy="666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Services Cognitifs Azure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3240286" y="5939790"/>
            <a:ext cx="2343388" cy="17067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Ensemble de services d'IA offerts par Microsoft pour enrichir les applications avec des capacités cognitives avancées.</a:t>
            </a:r>
            <a:endParaRPr lang="en-US" sz="1680" dirty="0"/>
          </a:p>
        </p:txBody>
      </p:sp>
      <p:sp>
        <p:nvSpPr>
          <p:cNvPr id="10" name="Shape 7"/>
          <p:cNvSpPr/>
          <p:nvPr/>
        </p:nvSpPr>
        <p:spPr>
          <a:xfrm>
            <a:off x="5796915" y="5072301"/>
            <a:ext cx="479941" cy="479941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961936" y="5112306"/>
            <a:ext cx="14978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51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519" dirty="0"/>
          </a:p>
        </p:txBody>
      </p:sp>
      <p:sp>
        <p:nvSpPr>
          <p:cNvPr id="12" name="Text 9"/>
          <p:cNvSpPr/>
          <p:nvPr/>
        </p:nvSpPr>
        <p:spPr>
          <a:xfrm>
            <a:off x="6490097" y="5145643"/>
            <a:ext cx="2343388" cy="666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API de Vision par Ordinateur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90097" y="5939790"/>
            <a:ext cx="2343388" cy="17067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Permet d'extraire des informations visuelles à partir d'images, comme la reconnaissance d'objets, de texte, d'émotion, etc.</a:t>
            </a:r>
            <a:endParaRPr lang="en-US" sz="1680" dirty="0"/>
          </a:p>
        </p:txBody>
      </p:sp>
      <p:sp>
        <p:nvSpPr>
          <p:cNvPr id="14" name="Shape 11"/>
          <p:cNvSpPr/>
          <p:nvPr/>
        </p:nvSpPr>
        <p:spPr>
          <a:xfrm>
            <a:off x="9046726" y="5072301"/>
            <a:ext cx="479941" cy="479941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214961" y="5112306"/>
            <a:ext cx="14335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51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519" dirty="0"/>
          </a:p>
        </p:txBody>
      </p:sp>
      <p:sp>
        <p:nvSpPr>
          <p:cNvPr id="16" name="Text 13"/>
          <p:cNvSpPr/>
          <p:nvPr/>
        </p:nvSpPr>
        <p:spPr>
          <a:xfrm>
            <a:off x="9739908" y="5145643"/>
            <a:ext cx="2343388" cy="666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Avantages de l'OCR Azure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9739908" y="5939790"/>
            <a:ext cx="2343388" cy="10240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Haute précision, support de multiples langues, facilité d'intégration.</a:t>
            </a:r>
            <a:endParaRPr lang="en-US" sz="16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56">
            <a:extLst>
              <a:ext uri="{FF2B5EF4-FFF2-40B4-BE49-F238E27FC236}">
                <a16:creationId xmlns:a16="http://schemas.microsoft.com/office/drawing/2014/main" id="{BF219106-88B2-165D-4C4A-5B6C5AB5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8" y="-87391"/>
            <a:ext cx="13834815" cy="8346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14630399" cy="8223272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2919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4537531" y="14822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Architecture du Système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2935" y="2240042"/>
            <a:ext cx="44410" cy="4888111"/>
          </a:xfrm>
          <a:prstGeom prst="roundRect">
            <a:avLst>
              <a:gd name="adj" fmla="val 225151"/>
            </a:avLst>
          </a:prstGeom>
          <a:solidFill>
            <a:srgbClr val="CCCCCC"/>
          </a:solidFill>
          <a:ln/>
        </p:spPr>
      </p:sp>
      <p:sp>
        <p:nvSpPr>
          <p:cNvPr id="6" name="Shape 4"/>
          <p:cNvSpPr/>
          <p:nvPr/>
        </p:nvSpPr>
        <p:spPr>
          <a:xfrm>
            <a:off x="6287512" y="264134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CCCCC"/>
          </a:solidFill>
          <a:ln/>
        </p:spPr>
      </p:sp>
      <p:sp>
        <p:nvSpPr>
          <p:cNvPr id="7" name="Shape 5"/>
          <p:cNvSpPr/>
          <p:nvPr/>
        </p:nvSpPr>
        <p:spPr>
          <a:xfrm>
            <a:off x="7065109" y="2413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54538" y="2455307"/>
            <a:ext cx="12108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315533" y="24622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734"/>
              </a:lnSpc>
            </a:pPr>
            <a:r>
              <a:rPr lang="en-US" sz="2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Récupération</a:t>
            </a: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des Image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2348389" y="2942630"/>
            <a:ext cx="37446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L'utilisateur télécharge une image depuis la page web.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65053" y="375219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CCCCC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109" y="35244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37035" y="3566160"/>
            <a:ext cx="1559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8488982" y="35505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Traitement OCR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8324707" y="4037298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L'image est traitée par l'API de Vision par Ordinateur Azure pour extraire le texte.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6287512" y="475196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CCCCC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109" y="45242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40369" y="4565928"/>
            <a:ext cx="14930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315533" y="45728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Stockage des Résultats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348389" y="5053251"/>
            <a:ext cx="37446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Les résultats OCR sont stockés dans une base de données SQL Server.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565053" y="575185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CCCCC"/>
          </a:solidFill>
          <a:ln/>
        </p:spPr>
      </p:sp>
      <p:sp>
        <p:nvSpPr>
          <p:cNvPr id="22" name="Shape 20"/>
          <p:cNvSpPr/>
          <p:nvPr/>
        </p:nvSpPr>
        <p:spPr>
          <a:xfrm>
            <a:off x="7065109" y="55241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52514" y="5565815"/>
            <a:ext cx="125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8537138" y="55727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Affichage des Résultats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8537138" y="6053138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Les résultats OCR sont affichés sur la page web pour l'utilisateur.</a:t>
            </a:r>
            <a:endParaRPr lang="en-US" sz="1750" dirty="0"/>
          </a:p>
        </p:txBody>
      </p:sp>
      <p:sp>
        <p:nvSpPr>
          <p:cNvPr id="27" name="Shape 20">
            <a:extLst>
              <a:ext uri="{FF2B5EF4-FFF2-40B4-BE49-F238E27FC236}">
                <a16:creationId xmlns:a16="http://schemas.microsoft.com/office/drawing/2014/main" id="{BBA6FC17-40FD-BAF7-1AD5-D45720D0A3BE}"/>
              </a:ext>
            </a:extLst>
          </p:cNvPr>
          <p:cNvSpPr/>
          <p:nvPr/>
        </p:nvSpPr>
        <p:spPr>
          <a:xfrm>
            <a:off x="7035373" y="64162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8" name="Text 21">
            <a:extLst>
              <a:ext uri="{FF2B5EF4-FFF2-40B4-BE49-F238E27FC236}">
                <a16:creationId xmlns:a16="http://schemas.microsoft.com/office/drawing/2014/main" id="{48EBB51B-D8CE-119B-5487-A19CDA49EDD7}"/>
              </a:ext>
            </a:extLst>
          </p:cNvPr>
          <p:cNvSpPr/>
          <p:nvPr/>
        </p:nvSpPr>
        <p:spPr>
          <a:xfrm>
            <a:off x="7222778" y="6457912"/>
            <a:ext cx="125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3838"/>
                </a:solidFill>
                <a:latin typeface="Patrick Hand" pitchFamily="34" charset="0"/>
              </a:rPr>
              <a:t>5</a:t>
            </a:r>
            <a:endParaRPr lang="en-US" sz="2624" dirty="0"/>
          </a:p>
        </p:txBody>
      </p:sp>
      <p:sp>
        <p:nvSpPr>
          <p:cNvPr id="29" name="Shape 14">
            <a:extLst>
              <a:ext uri="{FF2B5EF4-FFF2-40B4-BE49-F238E27FC236}">
                <a16:creationId xmlns:a16="http://schemas.microsoft.com/office/drawing/2014/main" id="{E6956608-ACAD-CA51-D459-90BE0F4AAE01}"/>
              </a:ext>
            </a:extLst>
          </p:cNvPr>
          <p:cNvSpPr/>
          <p:nvPr/>
        </p:nvSpPr>
        <p:spPr>
          <a:xfrm>
            <a:off x="6272644" y="666997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CCCCC"/>
          </a:solidFill>
          <a:ln/>
        </p:spPr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34022E77-62BC-2B48-91B6-C8B180294695}"/>
              </a:ext>
            </a:extLst>
          </p:cNvPr>
          <p:cNvSpPr/>
          <p:nvPr/>
        </p:nvSpPr>
        <p:spPr>
          <a:xfrm>
            <a:off x="4686865" y="6505711"/>
            <a:ext cx="1584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/>
              <a:t> </a:t>
            </a: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92EE8FE1-7BCA-C625-23F6-7151F5B6DEEF}"/>
              </a:ext>
            </a:extLst>
          </p:cNvPr>
          <p:cNvSpPr/>
          <p:nvPr/>
        </p:nvSpPr>
        <p:spPr>
          <a:xfrm>
            <a:off x="3486519" y="65205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Monitoring </a:t>
            </a:r>
            <a:endParaRPr lang="en-US" sz="2187" dirty="0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BE7B9DDE-6048-B332-BF8E-FEE1EDCFC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903" y="3271837"/>
            <a:ext cx="1362563" cy="71080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88ACB1FC-A587-DE05-376B-23BD00C0B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940" y="4436278"/>
            <a:ext cx="1174345" cy="62029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0E8DE070-C314-B19E-41C9-D2A837565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677" y="5408652"/>
            <a:ext cx="750066" cy="750066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74F5CA0E-4FB1-FA52-3C2D-4B58C2D74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0965" y="6470578"/>
            <a:ext cx="586726" cy="586726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E9F9E95A-95B8-43F6-31CA-0FB29B12E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670" y="2336119"/>
            <a:ext cx="634853" cy="634853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B1B378B5-052B-968B-EE0F-5F9FFA204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73604" y="3271837"/>
            <a:ext cx="1297025" cy="678776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30588B91-BA93-68D3-5D69-0316159FD4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385" b="19025"/>
          <a:stretch/>
        </p:blipFill>
        <p:spPr>
          <a:xfrm>
            <a:off x="0" y="-53003"/>
            <a:ext cx="14630400" cy="14628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2B80F126-20DF-54A7-A22E-37A3DF45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4129" y="1998435"/>
            <a:ext cx="9065012" cy="47081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54457B0-C5B1-8076-BD04-28C47DDE1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420"/>
          <a:stretch/>
        </p:blipFill>
        <p:spPr>
          <a:xfrm>
            <a:off x="607743" y="2595070"/>
            <a:ext cx="4283926" cy="2565246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87601FC-829E-1B35-7F5F-931124DE885F}"/>
              </a:ext>
            </a:extLst>
          </p:cNvPr>
          <p:cNvCxnSpPr/>
          <p:nvPr/>
        </p:nvCxnSpPr>
        <p:spPr>
          <a:xfrm flipV="1">
            <a:off x="12875941" y="1903145"/>
            <a:ext cx="0" cy="1468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3D5E8E8-B9FA-6208-7DB2-EDB3F0381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4195" y="1254195"/>
            <a:ext cx="1955173" cy="705238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2C92562-C393-33B7-6465-0669518F06B9}"/>
              </a:ext>
            </a:extLst>
          </p:cNvPr>
          <p:cNvCxnSpPr/>
          <p:nvPr/>
        </p:nvCxnSpPr>
        <p:spPr>
          <a:xfrm flipV="1">
            <a:off x="3560955" y="1821369"/>
            <a:ext cx="0" cy="1468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B6E4A0CC-74AC-4DE7-0A5C-5549D8C86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894" y="1167788"/>
            <a:ext cx="1750122" cy="752643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84F4C35-03BF-B523-4F61-7DA452750723}"/>
              </a:ext>
            </a:extLst>
          </p:cNvPr>
          <p:cNvCxnSpPr>
            <a:cxnSpLocks/>
          </p:cNvCxnSpPr>
          <p:nvPr/>
        </p:nvCxnSpPr>
        <p:spPr>
          <a:xfrm flipV="1">
            <a:off x="11783121" y="1635516"/>
            <a:ext cx="0" cy="173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D6AD642C-1193-EBF2-217B-97D680B3CE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47" t="10375" r="7450" b="26756"/>
          <a:stretch/>
        </p:blipFill>
        <p:spPr>
          <a:xfrm>
            <a:off x="11047141" y="838871"/>
            <a:ext cx="1271219" cy="75264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931D9FF-28DF-AAB3-D0A4-2D18DB5B0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1092" y="6976563"/>
            <a:ext cx="1556049" cy="1167935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C7F43DB-E520-15D4-E4E7-4E46F176B321}"/>
              </a:ext>
            </a:extLst>
          </p:cNvPr>
          <p:cNvCxnSpPr>
            <a:cxnSpLocks/>
          </p:cNvCxnSpPr>
          <p:nvPr/>
        </p:nvCxnSpPr>
        <p:spPr>
          <a:xfrm>
            <a:off x="10125307" y="6268005"/>
            <a:ext cx="0" cy="87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8921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-1161687" y="2015559"/>
            <a:ext cx="66817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4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Récupération</a:t>
            </a:r>
            <a:r>
              <a:rPr lang="en-US" sz="4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des Image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1182029" y="2686502"/>
            <a:ext cx="5650378" cy="2042190"/>
          </a:xfrm>
          <a:prstGeom prst="roundRect">
            <a:avLst>
              <a:gd name="adj" fmla="val 605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7" name="Text 4"/>
          <p:cNvSpPr/>
          <p:nvPr/>
        </p:nvSpPr>
        <p:spPr>
          <a:xfrm>
            <a:off x="2520083" y="32779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2179207" y="5304604"/>
            <a:ext cx="9306401" cy="2110590"/>
          </a:xfrm>
          <a:prstGeom prst="roundRect">
            <a:avLst>
              <a:gd name="adj" fmla="val 771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31338" y="27932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 </a:t>
            </a:r>
            <a:r>
              <a:rPr lang="en-US" sz="2187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BeautifulSoup</a:t>
            </a: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     </a:t>
            </a:r>
          </a:p>
          <a:p>
            <a:pPr>
              <a:lnSpc>
                <a:spcPts val="2734"/>
              </a:lnSpc>
            </a:pPr>
            <a:b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</a:b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344738" y="6084389"/>
            <a:ext cx="8846820" cy="13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Gain de temps et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d'efforts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sur la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collecte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manuelle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de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données</a:t>
            </a:r>
            <a:endParaRPr lang="en-US" sz="175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Obtenir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des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données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qui ne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sont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pas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facilement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accessibles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par les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moyens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traditionnels</a:t>
            </a:r>
            <a:endParaRPr lang="en-US" sz="175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Obtenez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des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informations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précieuses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sur les tendances et les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modèles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de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votre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secteur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298F2A7-1471-593F-2891-D1A9DD01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600" y="2686502"/>
            <a:ext cx="4762500" cy="2120900"/>
          </a:xfrm>
          <a:prstGeom prst="rect">
            <a:avLst/>
          </a:prstGeom>
        </p:spPr>
      </p:pic>
      <p:sp>
        <p:nvSpPr>
          <p:cNvPr id="22" name="Text 11">
            <a:extLst>
              <a:ext uri="{FF2B5EF4-FFF2-40B4-BE49-F238E27FC236}">
                <a16:creationId xmlns:a16="http://schemas.microsoft.com/office/drawing/2014/main" id="{EC9ADFBC-0EC7-2FE4-0BD7-EE3D824D95DF}"/>
              </a:ext>
            </a:extLst>
          </p:cNvPr>
          <p:cNvSpPr/>
          <p:nvPr/>
        </p:nvSpPr>
        <p:spPr>
          <a:xfrm>
            <a:off x="1246287" y="3196651"/>
            <a:ext cx="5521861" cy="16107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processus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de web scraping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consiste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à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envoyer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une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requêteà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un site Web </a:t>
            </a:r>
          </a:p>
          <a:p>
            <a:pPr marL="0" indent="0" algn="just">
              <a:lnSpc>
                <a:spcPts val="2799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et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à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analyser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le code HTML pour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extraireles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données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pertinentes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</a:p>
          <a:p>
            <a:pPr marL="0" indent="0" algn="just">
              <a:lnSpc>
                <a:spcPts val="2799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Ces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données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sont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ensuite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nettoyées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et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structurées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dans un format qui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peut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être</a:t>
            </a:r>
            <a:endParaRPr lang="en-US" sz="14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facilement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analysé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et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utilisé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à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diverses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fins.</a:t>
            </a:r>
            <a:endParaRPr lang="en-US" sz="1400" dirty="0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9201866E-3E2C-8E57-810C-2818620DC7B2}"/>
              </a:ext>
            </a:extLst>
          </p:cNvPr>
          <p:cNvSpPr/>
          <p:nvPr/>
        </p:nvSpPr>
        <p:spPr>
          <a:xfrm>
            <a:off x="2231896" y="53833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 Le web scraping </a:t>
            </a:r>
            <a:r>
              <a:rPr lang="en-US" sz="2187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présente</a:t>
            </a: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de </a:t>
            </a:r>
            <a:r>
              <a:rPr lang="en-US" sz="2187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nombreux</a:t>
            </a: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187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avantages</a:t>
            </a: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r>
              <a:rPr lang="en-US" sz="2187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tels</a:t>
            </a: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que :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1D9C5D8-F7E0-7EE1-B478-44149F3F6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77" b="23366"/>
          <a:stretch/>
        </p:blipFill>
        <p:spPr>
          <a:xfrm>
            <a:off x="0" y="-27790"/>
            <a:ext cx="14422244" cy="16107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0" y="367947"/>
            <a:ext cx="66817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Configuration de l'API Azure OCR/</a:t>
            </a:r>
            <a:r>
              <a:rPr lang="fr-FR" sz="4400" dirty="0"/>
              <a:t> </a:t>
            </a:r>
            <a:r>
              <a:rPr lang="fr-FR" sz="4400" dirty="0" err="1"/>
              <a:t>Form</a:t>
            </a:r>
            <a:r>
              <a:rPr lang="fr-FR" sz="4400" dirty="0"/>
              <a:t> Recognizer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1517081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2990" y="17468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Créer la Ressource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62990" y="2227289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Créer une ressource de Services Cognitifs dans le portail Azure.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1517081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27276" y="17468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Obtenir les Clés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27276" y="2227289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Récupérer la clé API et l'URL de point de terminaison pour accéder à l'API.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3648300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62990" y="38780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Appeler l'API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62990" y="4358508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Utiliser un extrait de code pour envoyer une image à l'API et obtenir les résultats OCR.</a:t>
            </a:r>
            <a:endParaRPr lang="en-US" sz="1750" dirty="0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186D3FD1-987B-41A8-99D1-6595E674D26A}"/>
              </a:ext>
            </a:extLst>
          </p:cNvPr>
          <p:cNvSpPr/>
          <p:nvPr/>
        </p:nvSpPr>
        <p:spPr>
          <a:xfrm>
            <a:off x="812573" y="5208967"/>
            <a:ext cx="9306401" cy="2250611"/>
          </a:xfrm>
          <a:prstGeom prst="roundRect">
            <a:avLst>
              <a:gd name="adj" fmla="val 771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BCC818B-8256-BFE7-C288-C6369FFFDFC8}"/>
              </a:ext>
            </a:extLst>
          </p:cNvPr>
          <p:cNvSpPr txBox="1"/>
          <p:nvPr/>
        </p:nvSpPr>
        <p:spPr>
          <a:xfrm>
            <a:off x="1161908" y="5424117"/>
            <a:ext cx="7249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Form</a:t>
            </a:r>
            <a:r>
              <a:rPr lang="fr-FR" dirty="0"/>
              <a:t> Recognizer" utilise des techniques d'apprentissage automatique et de traitement du langage naturel (NLP) pour analyser et comprendre les modèles avec précision et efficacité, ce qui rend le processus d'extraction de données à partir des formulaires plus facile et rapide.</a:t>
            </a:r>
          </a:p>
        </p:txBody>
      </p:sp>
    </p:spTree>
    <p:extLst>
      <p:ext uri="{BB962C8B-B14F-4D97-AF65-F5344CB8AC3E}">
        <p14:creationId xmlns:p14="http://schemas.microsoft.com/office/powerpoint/2010/main" val="416660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02D336-C53F-6B02-DFDD-F1C9D8907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91"/>
          <a:stretch/>
        </p:blipFill>
        <p:spPr>
          <a:xfrm>
            <a:off x="6323576" y="1128341"/>
            <a:ext cx="8226084" cy="4173986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83DB746F-A641-3D5A-E301-8C60A2487FF6}"/>
              </a:ext>
            </a:extLst>
          </p:cNvPr>
          <p:cNvSpPr txBox="1"/>
          <p:nvPr/>
        </p:nvSpPr>
        <p:spPr>
          <a:xfrm>
            <a:off x="653143" y="735645"/>
            <a:ext cx="42144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"</a:t>
            </a:r>
            <a:r>
              <a:rPr lang="fr-FR" dirty="0" err="1"/>
              <a:t>lines</a:t>
            </a:r>
            <a:r>
              <a:rPr lang="fr-FR" dirty="0"/>
              <a:t>": [</a:t>
            </a:r>
          </a:p>
          <a:p>
            <a:r>
              <a:rPr lang="fr-FR" dirty="0"/>
              <a:t>{</a:t>
            </a:r>
          </a:p>
          <a:p>
            <a:r>
              <a:rPr lang="fr-FR" dirty="0"/>
              <a:t>"</a:t>
            </a:r>
            <a:r>
              <a:rPr lang="fr-FR" dirty="0" err="1"/>
              <a:t>boundingBox</a:t>
            </a:r>
            <a:r>
              <a:rPr lang="fr-FR" dirty="0"/>
              <a:t>": [</a:t>
            </a:r>
          </a:p>
          <a:p>
            <a:r>
              <a:rPr lang="fr-FR" dirty="0"/>
              <a:t>17,</a:t>
            </a:r>
          </a:p>
          <a:p>
            <a:r>
              <a:rPr lang="fr-FR" dirty="0"/>
              <a:t>19,</a:t>
            </a:r>
          </a:p>
          <a:p>
            <a:r>
              <a:rPr lang="fr-FR" dirty="0"/>
              <a:t>302,</a:t>
            </a:r>
          </a:p>
          <a:p>
            <a:r>
              <a:rPr lang="fr-FR" dirty="0"/>
              <a:t>19,</a:t>
            </a:r>
          </a:p>
          <a:p>
            <a:r>
              <a:rPr lang="fr-FR" dirty="0"/>
              <a:t>302,</a:t>
            </a:r>
          </a:p>
          <a:p>
            <a:r>
              <a:rPr lang="fr-FR" dirty="0"/>
              <a:t>43,</a:t>
            </a:r>
          </a:p>
          <a:p>
            <a:r>
              <a:rPr lang="fr-FR" dirty="0"/>
              <a:t>17,</a:t>
            </a:r>
          </a:p>
          <a:p>
            <a:r>
              <a:rPr lang="fr-FR" dirty="0"/>
              <a:t>42</a:t>
            </a:r>
          </a:p>
          <a:p>
            <a:r>
              <a:rPr lang="fr-FR" dirty="0"/>
              <a:t>],</a:t>
            </a:r>
          </a:p>
          <a:p>
            <a:r>
              <a:rPr lang="fr-FR" dirty="0"/>
              <a:t>"</a:t>
            </a:r>
            <a:r>
              <a:rPr lang="fr-FR" dirty="0" err="1"/>
              <a:t>text</a:t>
            </a:r>
            <a:r>
              <a:rPr lang="fr-FR" dirty="0"/>
              <a:t>": "INVOICE FAC_2019_0001",</a:t>
            </a:r>
          </a:p>
          <a:p>
            <a:r>
              <a:rPr lang="fr-FR" dirty="0"/>
              <a:t>"</a:t>
            </a:r>
            <a:r>
              <a:rPr lang="fr-FR" dirty="0" err="1"/>
              <a:t>appearance</a:t>
            </a:r>
            <a:r>
              <a:rPr lang="fr-FR" dirty="0"/>
              <a:t>": {</a:t>
            </a:r>
          </a:p>
          <a:p>
            <a:r>
              <a:rPr lang="fr-FR" dirty="0"/>
              <a:t>"style": {</a:t>
            </a:r>
          </a:p>
          <a:p>
            <a:r>
              <a:rPr lang="fr-FR" dirty="0"/>
              <a:t>"</a:t>
            </a:r>
            <a:r>
              <a:rPr lang="fr-FR" dirty="0" err="1"/>
              <a:t>name</a:t>
            </a:r>
            <a:r>
              <a:rPr lang="fr-FR" dirty="0"/>
              <a:t>": "</a:t>
            </a:r>
            <a:r>
              <a:rPr lang="fr-FR" dirty="0" err="1"/>
              <a:t>other</a:t>
            </a:r>
            <a:r>
              <a:rPr lang="fr-FR" dirty="0"/>
              <a:t>",</a:t>
            </a:r>
          </a:p>
          <a:p>
            <a:r>
              <a:rPr lang="fr-FR" dirty="0"/>
              <a:t>"confidence": 0.972</a:t>
            </a:r>
          </a:p>
          <a:p>
            <a:r>
              <a:rPr lang="fr-FR" dirty="0"/>
              <a:t>}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20A7FE8-B6E9-7900-1BB4-84DDF9855B20}"/>
              </a:ext>
            </a:extLst>
          </p:cNvPr>
          <p:cNvSpPr txBox="1"/>
          <p:nvPr/>
        </p:nvSpPr>
        <p:spPr>
          <a:xfrm>
            <a:off x="556890" y="6076095"/>
            <a:ext cx="48607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FR" dirty="0"/>
            </a:br>
            <a:r>
              <a:rPr lang="fr-FR" dirty="0"/>
              <a:t>La pointe supérieure gauche (x1, y1): (17, 19)</a:t>
            </a:r>
          </a:p>
          <a:p>
            <a:r>
              <a:rPr lang="fr-FR" dirty="0"/>
              <a:t>La pointe supérieure droite (x2, y2): (302, 19) </a:t>
            </a:r>
          </a:p>
          <a:p>
            <a:r>
              <a:rPr lang="fr-FR" dirty="0"/>
              <a:t>La pointe inférieure droite (x3, y3): (302, 43) </a:t>
            </a:r>
          </a:p>
          <a:p>
            <a:r>
              <a:rPr lang="fr-FR" dirty="0"/>
              <a:t>La pointe inférieure gauche (x4, y4): (17, 42)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6B5238-DCD5-4CA4-023B-3A6356DEFC43}"/>
              </a:ext>
            </a:extLst>
          </p:cNvPr>
          <p:cNvSpPr/>
          <p:nvPr/>
        </p:nvSpPr>
        <p:spPr>
          <a:xfrm>
            <a:off x="6435176" y="1189409"/>
            <a:ext cx="2908204" cy="39876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7E61590-C876-7DC8-C9C9-5DA817E62C19}"/>
              </a:ext>
            </a:extLst>
          </p:cNvPr>
          <p:cNvSpPr txBox="1"/>
          <p:nvPr/>
        </p:nvSpPr>
        <p:spPr>
          <a:xfrm>
            <a:off x="5815611" y="958211"/>
            <a:ext cx="9212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(17, 19)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C53E28C-567F-D2F3-B7F6-352E897C9498}"/>
              </a:ext>
            </a:extLst>
          </p:cNvPr>
          <p:cNvSpPr txBox="1"/>
          <p:nvPr/>
        </p:nvSpPr>
        <p:spPr>
          <a:xfrm>
            <a:off x="9210196" y="942944"/>
            <a:ext cx="10862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(302, 19)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A199E5A-2FE6-BBEA-A4FD-C8D3660F6BBB}"/>
              </a:ext>
            </a:extLst>
          </p:cNvPr>
          <p:cNvSpPr txBox="1"/>
          <p:nvPr/>
        </p:nvSpPr>
        <p:spPr>
          <a:xfrm>
            <a:off x="9299656" y="1439717"/>
            <a:ext cx="1127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(302, 43) 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6ED6982-EBB8-612C-82C8-8BD64132D304}"/>
              </a:ext>
            </a:extLst>
          </p:cNvPr>
          <p:cNvSpPr txBox="1"/>
          <p:nvPr/>
        </p:nvSpPr>
        <p:spPr>
          <a:xfrm>
            <a:off x="5815611" y="1449669"/>
            <a:ext cx="7150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(17, 42)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988F0BF-D891-AA85-A09B-F54B5FF80D21}"/>
              </a:ext>
            </a:extLst>
          </p:cNvPr>
          <p:cNvSpPr txBox="1"/>
          <p:nvPr/>
        </p:nvSpPr>
        <p:spPr>
          <a:xfrm>
            <a:off x="6323576" y="5058831"/>
            <a:ext cx="7576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dirty="0"/>
            </a:br>
            <a:r>
              <a:rPr lang="fr-FR" dirty="0"/>
              <a:t>Les "expressions régulières" ("</a:t>
            </a:r>
            <a:r>
              <a:rPr lang="fr-FR" dirty="0" err="1"/>
              <a:t>RegEx</a:t>
            </a:r>
            <a:r>
              <a:rPr lang="fr-FR" dirty="0"/>
              <a:t>") fonctionnent en définissant des modèles spécifiques de textes que nous voulons rechercher. Ces modèles peuvent inclure des caractères, des chiffres, des symboles spéciaux et des séquences spécifiques de ceux-ci. Lorsque les "expressions régulières" sont appliquées à une chaîne de textes spécifique, le programme recherche les textes qui correspondent au motif spécifié.</a:t>
            </a:r>
          </a:p>
          <a:p>
            <a:endParaRPr lang="fr-FR" dirty="0"/>
          </a:p>
          <a:p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quantity_match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</a:t>
            </a:r>
            <a:r>
              <a:rPr lang="fr-F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search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fr-F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</a:t>
            </a:r>
            <a:r>
              <a:rPr lang="fr-FR" b="0" dirty="0">
                <a:solidFill>
                  <a:srgbClr val="D16969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fr-FR" b="0" dirty="0">
                <a:solidFill>
                  <a:srgbClr val="D16969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\d</a:t>
            </a:r>
            <a:r>
              <a:rPr lang="fr-FR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</a:t>
            </a:r>
            <a:r>
              <a:rPr lang="fr-F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  <a:r>
              <a:rPr lang="fr-FR" b="0" dirty="0">
                <a:solidFill>
                  <a:srgbClr val="D16969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x'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fr-F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text</a:t>
            </a:r>
            <a:r>
              <a:rPr lang="fr-F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97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3" name="Shape 1"/>
          <p:cNvSpPr/>
          <p:nvPr/>
        </p:nvSpPr>
        <p:spPr>
          <a:xfrm>
            <a:off x="6903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89130" y="177159"/>
            <a:ext cx="9131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Conception de la Base de Données SQL Server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482415" y="13427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Schéma de Base de Données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482415" y="1829141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Tables pour stocker les images et leurs résultats OCR.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82415" y="2733808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Choix des types de données appropriés pour l'évolutivité et l'efficacité.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399106" y="48543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Fonctionnalités SQL Server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482415" y="5338225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Recherche en texte intégral pour exploiter efficacement le texte OCR.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96452" y="6541089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Intégration transparente avec l'ORM pour une expérience de développement fluide.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821973" y="1288264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Modélisation Objet-Relationnel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1748027" y="2378406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Mapping des tables de la base de données vers des modèles d'objet.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821973" y="3478783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Facilite la gestion et la persistance des données OCR.</a:t>
            </a:r>
            <a:endParaRPr lang="en-US" sz="175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571D549-BCC9-6043-6AC5-8FA76A8F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638" y="1288264"/>
            <a:ext cx="7531100" cy="6464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438876"/>
            <a:ext cx="71311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Développement de l'Application Web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577590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Frontend Web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724519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Technologie web modern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Fastapi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pour l'interface utilisateur.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3577590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Téléchargement d'Images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4724519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Gestion des téléchargements d'images par les utilisateurs.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3577590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Récupération des Données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4724519"/>
            <a:ext cx="30890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Récupération des résultats OCR depuis la base de données SQL Server.</a:t>
            </a:r>
            <a:endParaRPr lang="en-US" sz="175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AAC85F1-F83B-1389-C8DA-DBAE194B34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408" b="31895"/>
          <a:stretch/>
        </p:blipFill>
        <p:spPr>
          <a:xfrm>
            <a:off x="0" y="0"/>
            <a:ext cx="14630400" cy="10797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803</Words>
  <Application>Microsoft Macintosh PowerPoint</Application>
  <PresentationFormat>Personnalisé</PresentationFormat>
  <Paragraphs>117</Paragraphs>
  <Slides>15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Menlo</vt:lpstr>
      <vt:lpstr>Patrick Hand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viva dar</cp:lastModifiedBy>
  <cp:revision>12</cp:revision>
  <dcterms:created xsi:type="dcterms:W3CDTF">2024-04-07T13:57:11Z</dcterms:created>
  <dcterms:modified xsi:type="dcterms:W3CDTF">2024-04-08T07:23:50Z</dcterms:modified>
</cp:coreProperties>
</file>